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67" r:id="rId13"/>
    <p:sldId id="268" r:id="rId14"/>
    <p:sldId id="269" r:id="rId15"/>
    <p:sldId id="258" r:id="rId16"/>
  </p:sldIdLst>
  <p:sldSz cx="8280400" cy="6121400"/>
  <p:notesSz cx="6985000" cy="9283700"/>
  <p:defaultTextStyle>
    <a:defPPr>
      <a:defRPr lang="ru-RU"/>
    </a:defPPr>
    <a:lvl1pPr marL="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164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436" userDrawn="1">
          <p15:clr>
            <a:srgbClr val="A4A3A4"/>
          </p15:clr>
        </p15:guide>
        <p15:guide id="9" pos="5110" userDrawn="1">
          <p15:clr>
            <a:srgbClr val="A4A3A4"/>
          </p15:clr>
        </p15:guide>
        <p15:guide id="11" pos="2842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orient="horz" pos="743">
          <p15:clr>
            <a:srgbClr val="A4A3A4"/>
          </p15:clr>
        </p15:guide>
        <p15:guide id="14" orient="horz" pos="3547">
          <p15:clr>
            <a:srgbClr val="A4A3A4"/>
          </p15:clr>
        </p15:guide>
        <p15:guide id="15" orient="horz" pos="522">
          <p15:clr>
            <a:srgbClr val="A4A3A4"/>
          </p15:clr>
        </p15:guide>
        <p15:guide id="16" orient="horz" pos="3710">
          <p15:clr>
            <a:srgbClr val="A4A3A4"/>
          </p15:clr>
        </p15:guide>
        <p15:guide id="17" orient="horz" pos="1747">
          <p15:clr>
            <a:srgbClr val="A4A3A4"/>
          </p15:clr>
        </p15:guide>
        <p15:guide id="18" pos="267">
          <p15:clr>
            <a:srgbClr val="A4A3A4"/>
          </p15:clr>
        </p15:guide>
        <p15:guide id="19" pos="5103">
          <p15:clr>
            <a:srgbClr val="A4A3A4"/>
          </p15:clr>
        </p15:guide>
        <p15:guide id="20" pos="144">
          <p15:clr>
            <a:srgbClr val="A4A3A4"/>
          </p15:clr>
        </p15:guide>
        <p15:guide id="21" pos="3470">
          <p15:clr>
            <a:srgbClr val="A4A3A4"/>
          </p15:clr>
        </p15:guide>
        <p15:guide id="22" pos="1457">
          <p15:clr>
            <a:srgbClr val="A4A3A4"/>
          </p15:clr>
        </p15:guide>
        <p15:guide id="23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2924">
          <p15:clr>
            <a:srgbClr val="A4A3A4"/>
          </p15:clr>
        </p15:guide>
        <p15:guide id="4" pos="220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гелина Калинина" initials="АК" lastIdx="1" clrIdx="0">
    <p:extLst>
      <p:ext uri="{19B8F6BF-5375-455C-9EA6-DF929625EA0E}">
        <p15:presenceInfo xmlns:p15="http://schemas.microsoft.com/office/powerpoint/2012/main" userId="9fea6eb4b56707f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28B"/>
    <a:srgbClr val="387824"/>
    <a:srgbClr val="003399"/>
    <a:srgbClr val="5F5F5F"/>
    <a:srgbClr val="0033CC"/>
    <a:srgbClr val="5AC13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34"/>
    <p:restoredTop sz="94818"/>
  </p:normalViewPr>
  <p:slideViewPr>
    <p:cSldViewPr>
      <p:cViewPr varScale="1">
        <p:scale>
          <a:sx n="91" d="100"/>
          <a:sy n="91" d="100"/>
        </p:scale>
        <p:origin x="917" y="72"/>
      </p:cViewPr>
      <p:guideLst>
        <p:guide orient="horz" pos="346"/>
        <p:guide pos="393"/>
        <p:guide pos="7514"/>
        <p:guide orient="horz" pos="3974"/>
        <p:guide pos="211"/>
        <p:guide orient="horz" pos="164"/>
        <p:guide orient="horz" pos="4156"/>
        <p:guide orient="horz" pos="436"/>
        <p:guide pos="5110"/>
        <p:guide pos="2842"/>
        <p:guide pos="3840"/>
        <p:guide orient="horz" pos="743"/>
        <p:guide orient="horz" pos="3547"/>
        <p:guide orient="horz" pos="522"/>
        <p:guide orient="horz" pos="3710"/>
        <p:guide orient="horz" pos="1747"/>
        <p:guide pos="267"/>
        <p:guide pos="5103"/>
        <p:guide pos="144"/>
        <p:guide pos="3470"/>
        <p:guide pos="1457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4027" y="-82"/>
      </p:cViewPr>
      <p:guideLst>
        <p:guide orient="horz" pos="3124"/>
        <p:guide pos="2140"/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4T15:59:10.056" idx="1">
    <p:pos x="4758" y="90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ED57-EF0C-4085-889A-34FBC381B68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AC0C7-F71C-41B7-B271-3F14D01D3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59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6B817-724F-4458-A2B8-50567BE10A7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696913"/>
            <a:ext cx="470852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406CC-6004-4296-AC43-0DE2EC417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56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37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888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28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024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408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888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921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649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66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58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551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559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4840F-217D-4747-B4F5-06437194F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54" y="3653825"/>
            <a:ext cx="4572268" cy="23847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21029" y="2104076"/>
            <a:ext cx="7345685" cy="1312133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21030" y="3452332"/>
            <a:ext cx="7345684" cy="149002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3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6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65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3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1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8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ФИО, должность и компания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31526" y="5691153"/>
            <a:ext cx="1932094" cy="325908"/>
          </a:xfrm>
        </p:spPr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1FE58ED-D3E6-AA44-8FFB-1D95F8E47BBD}"/>
              </a:ext>
            </a:extLst>
          </p:cNvPr>
          <p:cNvSpPr txBox="1">
            <a:spLocks/>
          </p:cNvSpPr>
          <p:nvPr userDrawn="1"/>
        </p:nvSpPr>
        <p:spPr>
          <a:xfrm>
            <a:off x="330374" y="544615"/>
            <a:ext cx="2026315" cy="267913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2B9BF9CD-5FC8-094E-9440-3673953A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432" y="15798"/>
            <a:ext cx="1738283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A9E06AB-41EC-A843-B5DD-A5BD8D1AE493}"/>
              </a:ext>
            </a:extLst>
          </p:cNvPr>
          <p:cNvSpPr txBox="1">
            <a:spLocks/>
          </p:cNvSpPr>
          <p:nvPr userDrawn="1"/>
        </p:nvSpPr>
        <p:spPr>
          <a:xfrm>
            <a:off x="313685" y="224386"/>
            <a:ext cx="6202779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950D3229-DB7D-9642-AF32-53494DFB70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713" y="5076825"/>
            <a:ext cx="2151062" cy="9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939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776" y="4673865"/>
            <a:ext cx="7800862" cy="42813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776" y="1117740"/>
            <a:ext cx="7800862" cy="3506012"/>
          </a:xfrm>
        </p:spPr>
        <p:txBody>
          <a:bodyPr/>
          <a:lstStyle>
            <a:lvl1pPr marL="0" indent="0">
              <a:buNone/>
              <a:defRPr sz="2600"/>
            </a:lvl1pPr>
            <a:lvl2pPr marL="373042" indent="0">
              <a:buNone/>
              <a:defRPr sz="2300"/>
            </a:lvl2pPr>
            <a:lvl3pPr marL="746085" indent="0">
              <a:buNone/>
              <a:defRPr sz="2000"/>
            </a:lvl3pPr>
            <a:lvl4pPr marL="1119126" indent="0">
              <a:buNone/>
              <a:defRPr sz="1600"/>
            </a:lvl4pPr>
            <a:lvl5pPr marL="1492168" indent="0">
              <a:buNone/>
              <a:defRPr sz="1600"/>
            </a:lvl5pPr>
            <a:lvl6pPr marL="1865210" indent="0">
              <a:buNone/>
              <a:defRPr sz="1600"/>
            </a:lvl6pPr>
            <a:lvl7pPr marL="2238252" indent="0">
              <a:buNone/>
              <a:defRPr sz="1600"/>
            </a:lvl7pPr>
            <a:lvl8pPr marL="2611295" indent="0">
              <a:buNone/>
              <a:defRPr sz="1600"/>
            </a:lvl8pPr>
            <a:lvl9pPr marL="2984336" indent="0">
              <a:buNone/>
              <a:defRPr sz="16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776" y="5150520"/>
            <a:ext cx="7800862" cy="498472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29D64916-72C9-284C-BC16-79795BC25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50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557" y="850996"/>
            <a:ext cx="6783993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668" y="1609218"/>
            <a:ext cx="7714882" cy="403984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9FF1912-4AF2-9F4C-92A9-E6B65DF3C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11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888" y="653225"/>
            <a:ext cx="6797016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26833" y="5673633"/>
            <a:ext cx="1932094" cy="325908"/>
          </a:xfrm>
        </p:spPr>
        <p:txBody>
          <a:bodyPr/>
          <a:lstStyle>
            <a:lvl1pPr>
              <a:defRPr b="1"/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49790C6C-F9C7-0647-A570-B46032F6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6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792" y="3933569"/>
            <a:ext cx="7632847" cy="1215778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792" y="2594511"/>
            <a:ext cx="7632847" cy="13390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73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460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91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921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652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382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611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843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38C4504-3C53-AB46-B61A-738AFC146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01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9109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4216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D387EA18-06A2-CB4B-94C3-D6E0FDCA1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38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370232"/>
            <a:ext cx="3798185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4022" y="1941278"/>
            <a:ext cx="3798185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29227" y="1370232"/>
            <a:ext cx="3799677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29227" y="1941278"/>
            <a:ext cx="3799677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BDDFB6E0-FA2B-D742-920A-5AAE3D3943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57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D95C9B66-9775-C843-B588-7E083F973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85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6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547B4D-3F8D-8446-A3B6-4CAD53086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507" y="4682181"/>
            <a:ext cx="1302691" cy="9866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186E10-2022-6D44-8881-445D6F754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22" y="4686937"/>
            <a:ext cx="1302691" cy="986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45611E-FE00-2D49-8B53-4076AC3FA8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921" y="4709233"/>
            <a:ext cx="1302691" cy="9866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3AF71F-595A-0744-94FD-01F857DEF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206" y="4686937"/>
            <a:ext cx="1302691" cy="986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1686DF-97DE-5E49-8FE9-D27D5D89A1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971" y="4682181"/>
            <a:ext cx="1302691" cy="9866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EA861B-D035-6448-80D0-8A52D61515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00" y="4686937"/>
            <a:ext cx="1302691" cy="986696"/>
          </a:xfrm>
          <a:prstGeom prst="rect">
            <a:avLst/>
          </a:prstGeom>
        </p:spPr>
      </p:pic>
      <p:sp>
        <p:nvSpPr>
          <p:cNvPr id="17" name="Заголовок 15">
            <a:extLst>
              <a:ext uri="{FF2B5EF4-FFF2-40B4-BE49-F238E27FC236}">
                <a16:creationId xmlns:a16="http://schemas.microsoft.com/office/drawing/2014/main" id="{48AF6286-9800-5A46-B4CE-B83A81394D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793" y="3772596"/>
            <a:ext cx="7646638" cy="966787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7E11EBE-F2E6-F14A-895A-4253B17F5C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793" y="1189038"/>
            <a:ext cx="5544616" cy="2447925"/>
          </a:xfrm>
        </p:spPr>
        <p:txBody>
          <a:bodyPr/>
          <a:lstStyle>
            <a:lvl1pPr marL="0" indent="0">
              <a:buNone/>
              <a:defRPr/>
            </a:lvl1pPr>
            <a:lvl2pPr marL="373042" indent="0">
              <a:buNone/>
              <a:defRPr/>
            </a:lvl2pPr>
            <a:lvl3pPr marL="746084" indent="0">
              <a:buNone/>
              <a:defRPr/>
            </a:lvl3pPr>
            <a:lvl4pPr marL="1119125" indent="0">
              <a:buNone/>
              <a:defRPr/>
            </a:lvl4pPr>
            <a:lvl5pPr marL="1492170" indent="0">
              <a:buNone/>
              <a:defRPr/>
            </a:lvl5pPr>
          </a:lstStyle>
          <a:p>
            <a:pPr lvl="0"/>
            <a:r>
              <a:rPr lang="ru-RU" dirty="0"/>
              <a:t>ФИО Контакты Компания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ECAE4106-5231-534D-8E67-4803860436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6325" y="1189038"/>
            <a:ext cx="1957388" cy="2447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164301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758" y="1164059"/>
            <a:ext cx="2724194" cy="66266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7406" y="1164058"/>
            <a:ext cx="4863233" cy="430411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4021" y="1836564"/>
            <a:ext cx="2724194" cy="3631606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6EA3805E-13B0-0549-95E0-148785229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95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911" y="626815"/>
            <a:ext cx="6783993" cy="711352"/>
          </a:xfrm>
          <a:prstGeom prst="rect">
            <a:avLst/>
          </a:prstGeom>
        </p:spPr>
        <p:txBody>
          <a:bodyPr vert="horz" lIns="74607" tIns="37302" rIns="74607" bIns="37302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428334"/>
            <a:ext cx="7714882" cy="4039841"/>
          </a:xfrm>
          <a:prstGeom prst="rect">
            <a:avLst/>
          </a:prstGeom>
        </p:spPr>
        <p:txBody>
          <a:bodyPr vert="horz" lIns="74607" tIns="37302" rIns="74607" bIns="3730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934288" y="5673633"/>
            <a:ext cx="1932094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8D21E258-BF54-B54A-A071-01F14F81B5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685" y="36364"/>
            <a:ext cx="1018203" cy="10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4E58F03-9B7A-1049-91D3-7DADAFC00836}"/>
              </a:ext>
            </a:extLst>
          </p:cNvPr>
          <p:cNvSpPr txBox="1">
            <a:spLocks/>
          </p:cNvSpPr>
          <p:nvPr userDrawn="1"/>
        </p:nvSpPr>
        <p:spPr>
          <a:xfrm>
            <a:off x="6658232" y="317980"/>
            <a:ext cx="1470673" cy="339418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17A8CAF-D14F-1E45-AA97-20BD3AAC41E8}"/>
              </a:ext>
            </a:extLst>
          </p:cNvPr>
          <p:cNvSpPr txBox="1">
            <a:spLocks/>
          </p:cNvSpPr>
          <p:nvPr userDrawn="1"/>
        </p:nvSpPr>
        <p:spPr>
          <a:xfrm>
            <a:off x="3869846" y="67818"/>
            <a:ext cx="4294257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E2C0BF7F-8A98-3244-BF5A-0D855FD54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52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</p:sldLayoutIdLst>
  <p:hf hdr="0" dt="0"/>
  <p:txStyles>
    <p:titleStyle>
      <a:lvl1pPr algn="ctr" defTabSz="746085" rtl="0" eaLnBrk="1" latinLnBrk="0" hangingPunct="1">
        <a:spcBef>
          <a:spcPct val="0"/>
        </a:spcBef>
        <a:buNone/>
        <a:defRPr sz="26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9781" indent="-279781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6194" indent="-23315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32606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0564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8692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1731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4773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7814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085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04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08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12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2168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521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825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129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433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comments" Target="../comments/comment1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p4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7E52357-4A85-D641-8CC2-E2902AE3A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Мировые тенденции развития автоматизации </a:t>
            </a:r>
            <a:r>
              <a:rPr lang="ru-RU" dirty="0" err="1"/>
              <a:t>ягодоводства</a:t>
            </a:r>
            <a:endParaRPr lang="ru-RU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ADEA073E-18A5-F94C-A28F-B0E184FB3B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Ангелина Калинина, корреспондент </a:t>
            </a:r>
            <a:r>
              <a:rPr lang="en-US" dirty="0"/>
              <a:t>FruitNews.ru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C316C9-6F3A-974F-A6FA-ABC1898D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1</a:t>
            </a:fld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0614D3C-EE97-4A17-8881-1C996E60A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2" y="5260617"/>
            <a:ext cx="2740295" cy="75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11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Xtend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StePac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 Ltd (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Израиль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video_2020-02-24_19-06-16">
            <a:hlinkClick r:id="" action="ppaction://media"/>
            <a:extLst>
              <a:ext uri="{FF2B5EF4-FFF2-40B4-BE49-F238E27FC236}">
                <a16:creationId xmlns:a16="http://schemas.microsoft.com/office/drawing/2014/main" id="{F6E03AC7-20E2-47F0-A855-C38573900F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800" y="1187520"/>
            <a:ext cx="7432390" cy="4177436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10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0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Xtend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StePac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 Ltd (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Израиль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11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CF03409-2D70-47A4-A761-EE34B6BAB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1" y="1428750"/>
            <a:ext cx="7546458" cy="424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06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 err="1"/>
              <a:t>Xgo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StePac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 Ltd (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Израиль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12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B5BBFBC-3E0D-4154-BB74-64D51AB2D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402" t="22570" r="28031" b="16832"/>
          <a:stretch/>
        </p:blipFill>
        <p:spPr>
          <a:xfrm>
            <a:off x="395784" y="1364577"/>
            <a:ext cx="3689745" cy="31362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18037F-AA89-4160-84A7-3B94624C90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54" t="5166" r="17914" b="529"/>
          <a:stretch/>
        </p:blipFill>
        <p:spPr>
          <a:xfrm>
            <a:off x="3962660" y="2844675"/>
            <a:ext cx="3673484" cy="299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66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Университета </a:t>
            </a: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Тафтса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(США)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13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BAD35488-8878-4D93-AF86-AD8F78C7C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575" y="1764556"/>
            <a:ext cx="7715250" cy="31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55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Blueberry Vision 2, Unitec (</a:t>
            </a:r>
            <a:r>
              <a:rPr lang="ru-RU" dirty="0"/>
              <a:t>Италия</a:t>
            </a:r>
            <a:r>
              <a:rPr lang="en-US" dirty="0"/>
              <a:t>)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14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1F4A9FC-CA33-463D-9E70-293884C65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1386" y="1428750"/>
            <a:ext cx="6061154" cy="40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13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8860" y="5712851"/>
            <a:ext cx="3673308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15</a:t>
            </a:fld>
            <a:endParaRPr lang="ru-RU" b="0" dirty="0"/>
          </a:p>
        </p:txBody>
      </p:sp>
      <p:sp>
        <p:nvSpPr>
          <p:cNvPr id="10" name="Заголовок 15"/>
          <p:cNvSpPr>
            <a:spLocks noGrp="1"/>
          </p:cNvSpPr>
          <p:nvPr>
            <p:ph type="title" idx="4294967295"/>
          </p:nvPr>
        </p:nvSpPr>
        <p:spPr>
          <a:xfrm>
            <a:off x="1590502" y="828452"/>
            <a:ext cx="5343833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B5735F43-D536-CD4D-9AC1-BDF4003BE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2048" y="2913443"/>
            <a:ext cx="3600399" cy="1511622"/>
          </a:xfrm>
        </p:spPr>
        <p:txBody>
          <a:bodyPr/>
          <a:lstStyle/>
          <a:p>
            <a:r>
              <a:rPr lang="ru-RU" dirty="0"/>
              <a:t>Ангелина Калинина</a:t>
            </a:r>
          </a:p>
          <a:p>
            <a:r>
              <a:rPr lang="en-US" dirty="0"/>
              <a:t>FruitNews.ru </a:t>
            </a:r>
          </a:p>
          <a:p>
            <a:r>
              <a:rPr lang="en-US" dirty="0"/>
              <a:t>angelina@fruitnews.ru 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CBCE67-A30A-4D21-975B-3CA87E94E3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r="10019"/>
          <a:stretch>
            <a:fillRect/>
          </a:stretch>
        </p:blipFill>
        <p:spPr>
          <a:xfrm>
            <a:off x="611808" y="1692548"/>
            <a:ext cx="1957388" cy="2447925"/>
          </a:xfrm>
        </p:spPr>
      </p:pic>
    </p:spTree>
    <p:extLst>
      <p:ext uri="{BB962C8B-B14F-4D97-AF65-F5344CB8AC3E}">
        <p14:creationId xmlns:p14="http://schemas.microsoft.com/office/powerpoint/2010/main" val="364147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Основные поставщики с/х роботов 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57A797D8-52CF-204A-AFA4-39F77F6E9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err="1"/>
              <a:t>Deere&amp;Company</a:t>
            </a:r>
            <a:r>
              <a:rPr lang="en-US" sz="2200" dirty="0"/>
              <a:t> (</a:t>
            </a:r>
            <a:r>
              <a:rPr lang="ru-RU" sz="2200" dirty="0"/>
              <a:t>США)</a:t>
            </a:r>
          </a:p>
          <a:p>
            <a:r>
              <a:rPr lang="en-US" sz="2200" dirty="0"/>
              <a:t>Trimble (</a:t>
            </a:r>
            <a:r>
              <a:rPr lang="ru-RU" sz="2200" dirty="0"/>
              <a:t>США)</a:t>
            </a:r>
          </a:p>
          <a:p>
            <a:r>
              <a:rPr lang="en-US" sz="2200" dirty="0"/>
              <a:t>AGCO Corporation (</a:t>
            </a:r>
            <a:r>
              <a:rPr lang="ru-RU" sz="2200" dirty="0"/>
              <a:t>США)</a:t>
            </a:r>
          </a:p>
          <a:p>
            <a:r>
              <a:rPr lang="en-US" sz="2200" dirty="0" err="1"/>
              <a:t>AgJunction</a:t>
            </a:r>
            <a:r>
              <a:rPr lang="en-US" sz="2200" dirty="0"/>
              <a:t> (</a:t>
            </a:r>
            <a:r>
              <a:rPr lang="ru-RU" sz="2200" dirty="0"/>
              <a:t>США)</a:t>
            </a:r>
          </a:p>
          <a:p>
            <a:r>
              <a:rPr lang="en-US" sz="2200" dirty="0"/>
              <a:t>Topcon (</a:t>
            </a:r>
            <a:r>
              <a:rPr lang="ru-RU" sz="2200" dirty="0"/>
              <a:t>США)</a:t>
            </a:r>
          </a:p>
          <a:p>
            <a:r>
              <a:rPr lang="en-US" sz="2200" dirty="0" err="1"/>
              <a:t>AgEagle</a:t>
            </a:r>
            <a:r>
              <a:rPr lang="en-US" sz="2200" dirty="0"/>
              <a:t> Aerial Systems (</a:t>
            </a:r>
            <a:r>
              <a:rPr lang="ru-RU" sz="2200" dirty="0"/>
              <a:t>США)</a:t>
            </a:r>
          </a:p>
          <a:p>
            <a:r>
              <a:rPr lang="en-US" sz="2200" dirty="0"/>
              <a:t>DJI (</a:t>
            </a:r>
            <a:r>
              <a:rPr lang="ru-RU" sz="2200" dirty="0"/>
              <a:t>Китай)</a:t>
            </a:r>
          </a:p>
          <a:p>
            <a:r>
              <a:rPr lang="en-US" sz="2200" dirty="0" err="1"/>
              <a:t>Boumatic</a:t>
            </a:r>
            <a:r>
              <a:rPr lang="en-US" sz="2200" dirty="0"/>
              <a:t> (</a:t>
            </a:r>
            <a:r>
              <a:rPr lang="ru-RU" sz="2200" dirty="0"/>
              <a:t>Нидерланды)</a:t>
            </a:r>
          </a:p>
          <a:p>
            <a:r>
              <a:rPr lang="en-US" sz="2200" dirty="0"/>
              <a:t>Lely (</a:t>
            </a:r>
            <a:r>
              <a:rPr lang="ru-RU" sz="2200" dirty="0"/>
              <a:t>Нидерланды)</a:t>
            </a:r>
          </a:p>
          <a:p>
            <a:r>
              <a:rPr lang="en-US" sz="2200" dirty="0" err="1"/>
              <a:t>DeLaval</a:t>
            </a:r>
            <a:r>
              <a:rPr lang="en-US" sz="2200" dirty="0"/>
              <a:t> (</a:t>
            </a:r>
            <a:r>
              <a:rPr lang="ru-RU" sz="2200" dirty="0"/>
              <a:t>Швеция)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Технические сложности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111C58C-E536-4476-A6E2-4E4947346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0" y="1146474"/>
            <a:ext cx="7950044" cy="4471899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3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42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dirty="0" err="1"/>
              <a:t>Rubion</a:t>
            </a:r>
            <a:r>
              <a:rPr lang="ru-RU" dirty="0"/>
              <a:t>, </a:t>
            </a:r>
            <a:r>
              <a:rPr lang="ru-RU" dirty="0" err="1"/>
              <a:t>Octinion</a:t>
            </a:r>
            <a:r>
              <a:rPr lang="ru-RU" dirty="0"/>
              <a:t> (Бельгия)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doc_2020-02-24_15-05-41">
            <a:hlinkClick r:id="" action="ppaction://media"/>
            <a:extLst>
              <a:ext uri="{FF2B5EF4-FFF2-40B4-BE49-F238E27FC236}">
                <a16:creationId xmlns:a16="http://schemas.microsoft.com/office/drawing/2014/main" id="{36515EB8-B353-4054-AAEA-F30F34B971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807" y="1260500"/>
            <a:ext cx="7056785" cy="3966325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4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0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200" dirty="0"/>
              <a:t>Fieldwork Robotics, </a:t>
            </a:r>
            <a:r>
              <a:rPr lang="en-US" sz="2200" dirty="0" err="1"/>
              <a:t>SoSeRaH</a:t>
            </a:r>
            <a:r>
              <a:rPr lang="en-US" sz="2200" dirty="0"/>
              <a:t> (</a:t>
            </a:r>
            <a:r>
              <a:rPr lang="ru-RU" sz="2200" dirty="0"/>
              <a:t>Великобритания</a:t>
            </a:r>
            <a:r>
              <a:rPr lang="en-US" sz="2200" dirty="0"/>
              <a:t>)</a:t>
            </a:r>
            <a:endParaRPr lang="ru-RU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5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" name="video_2020-02-24_15-40-42">
            <a:hlinkClick r:id="" action="ppaction://media"/>
            <a:extLst>
              <a:ext uri="{FF2B5EF4-FFF2-40B4-BE49-F238E27FC236}">
                <a16:creationId xmlns:a16="http://schemas.microsoft.com/office/drawing/2014/main" id="{6460F09C-E280-4187-8391-AC03666DD95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863" y="1428750"/>
            <a:ext cx="6875083" cy="3864198"/>
          </a:xfrm>
        </p:spPr>
      </p:pic>
    </p:spTree>
    <p:extLst>
      <p:ext uri="{BB962C8B-B14F-4D97-AF65-F5344CB8AC3E}">
        <p14:creationId xmlns:p14="http://schemas.microsoft.com/office/powerpoint/2010/main" val="133010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Essex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ru-RU" dirty="0"/>
              <a:t>Великобритания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6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video_2020-02-24_17-54-01">
            <a:hlinkClick r:id="" action="ppaction://media"/>
            <a:extLst>
              <a:ext uri="{FF2B5EF4-FFF2-40B4-BE49-F238E27FC236}">
                <a16:creationId xmlns:a16="http://schemas.microsoft.com/office/drawing/2014/main" id="{85438354-B9F8-479A-83A3-E0E3485A33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863" y="1428750"/>
            <a:ext cx="7188200" cy="4040188"/>
          </a:xfrm>
        </p:spPr>
      </p:pic>
    </p:spTree>
    <p:extLst>
      <p:ext uri="{BB962C8B-B14F-4D97-AF65-F5344CB8AC3E}">
        <p14:creationId xmlns:p14="http://schemas.microsoft.com/office/powerpoint/2010/main" val="133464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AGROBOT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Driscoll’s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(США)</a:t>
            </a:r>
          </a:p>
        </p:txBody>
      </p:sp>
      <p:pic>
        <p:nvPicPr>
          <p:cNvPr id="3" name="video_2020-02-24_16-10-25">
            <a:hlinkClick r:id="" action="ppaction://media"/>
            <a:extLst>
              <a:ext uri="{FF2B5EF4-FFF2-40B4-BE49-F238E27FC236}">
                <a16:creationId xmlns:a16="http://schemas.microsoft.com/office/drawing/2014/main" id="{DFFBD80A-D58B-4253-8013-8F8CE0CB7A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776" y="1188492"/>
            <a:ext cx="3971560" cy="2232248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7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video_2020-02-24_16-10-30">
            <a:hlinkClick r:id="" action="ppaction://media"/>
            <a:extLst>
              <a:ext uri="{FF2B5EF4-FFF2-40B4-BE49-F238E27FC236}">
                <a16:creationId xmlns:a16="http://schemas.microsoft.com/office/drawing/2014/main" id="{47E74801-6046-416F-B9E3-EACFFFCC290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3252" y="3461777"/>
            <a:ext cx="3971560" cy="22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Advanced Farm Technologies (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США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8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video_2020-02-24_18-15-36">
            <a:hlinkClick r:id="" action="ppaction://media"/>
            <a:extLst>
              <a:ext uri="{FF2B5EF4-FFF2-40B4-BE49-F238E27FC236}">
                <a16:creationId xmlns:a16="http://schemas.microsoft.com/office/drawing/2014/main" id="{6536EB26-7C38-4640-BD0F-2028E68BE7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863" y="1428750"/>
            <a:ext cx="7188200" cy="4040188"/>
          </a:xfrm>
        </p:spPr>
      </p:pic>
    </p:spTree>
    <p:extLst>
      <p:ext uri="{BB962C8B-B14F-4D97-AF65-F5344CB8AC3E}">
        <p14:creationId xmlns:p14="http://schemas.microsoft.com/office/powerpoint/2010/main" val="161679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Sustainable packaging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144F55A3-0251-406D-AE91-CCE486BF5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542" r="23027" b="-798"/>
          <a:stretch/>
        </p:blipFill>
        <p:spPr>
          <a:xfrm>
            <a:off x="85707" y="1361312"/>
            <a:ext cx="2592288" cy="265257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9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12851"/>
            <a:ext cx="2200744" cy="383109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Мировые тенденции развития автоматизации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</a:rPr>
              <a:t>ягодоводства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3E654-52FA-4629-9841-E58458FA851E}"/>
              </a:ext>
            </a:extLst>
          </p:cNvPr>
          <p:cNvSpPr txBox="1"/>
          <p:nvPr/>
        </p:nvSpPr>
        <p:spPr>
          <a:xfrm>
            <a:off x="251768" y="3907535"/>
            <a:ext cx="18722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SoFruMiniPak</a:t>
            </a:r>
            <a:r>
              <a:rPr lang="en-US" dirty="0"/>
              <a:t>® </a:t>
            </a:r>
            <a:r>
              <a:rPr lang="en-US" dirty="0" err="1"/>
              <a:t>EcoView</a:t>
            </a:r>
            <a:r>
              <a:rPr lang="ru-RU" dirty="0"/>
              <a:t>, </a:t>
            </a:r>
            <a:r>
              <a:rPr lang="en-US" dirty="0" err="1"/>
              <a:t>SoFruPak</a:t>
            </a:r>
            <a:r>
              <a:rPr lang="en-US" dirty="0"/>
              <a:t> Witold Gai, </a:t>
            </a:r>
            <a:r>
              <a:rPr lang="ru-RU" dirty="0"/>
              <a:t>Польша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813A9D-6C04-4D97-B9EF-B43987A66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994" y="1652205"/>
            <a:ext cx="5503571" cy="35956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B05952-85B7-4647-B6BF-60E60BD920FE}"/>
              </a:ext>
            </a:extLst>
          </p:cNvPr>
          <p:cNvSpPr txBox="1"/>
          <p:nvPr/>
        </p:nvSpPr>
        <p:spPr>
          <a:xfrm>
            <a:off x="3348112" y="5364814"/>
            <a:ext cx="45138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Earthcycle</a:t>
            </a:r>
            <a:r>
              <a:rPr lang="ru-RU" dirty="0"/>
              <a:t>, </a:t>
            </a:r>
            <a:r>
              <a:rPr lang="en-US" dirty="0"/>
              <a:t>CKF, </a:t>
            </a:r>
            <a:r>
              <a:rPr lang="ru-RU" dirty="0"/>
              <a:t>Канада</a:t>
            </a:r>
          </a:p>
        </p:txBody>
      </p:sp>
    </p:spTree>
    <p:extLst>
      <p:ext uri="{BB962C8B-B14F-4D97-AF65-F5344CB8AC3E}">
        <p14:creationId xmlns:p14="http://schemas.microsoft.com/office/powerpoint/2010/main" val="989085049"/>
      </p:ext>
    </p:extLst>
  </p:cSld>
  <p:clrMapOvr>
    <a:masterClrMapping/>
  </p:clrMapOvr>
</p:sld>
</file>

<file path=ppt/theme/theme1.xml><?xml version="1.0" encoding="utf-8"?>
<a:theme xmlns:a="http://schemas.openxmlformats.org/drawingml/2006/main" name="Wf17_presentati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hibition_template_16х9" id="{A077F074-2D96-424A-8138-DB26D9E81369}" vid="{F7A9F571-0041-7A4C-8F8D-56C158584FD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Wf17_presentation</Template>
  <TotalTime>4528</TotalTime>
  <Words>263</Words>
  <Application>Microsoft Office PowerPoint</Application>
  <PresentationFormat>Произвольный</PresentationFormat>
  <Paragraphs>75</Paragraphs>
  <Slides>15</Slides>
  <Notes>15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Wf17_presentation</vt:lpstr>
      <vt:lpstr>Мировые тенденции развития автоматизации ягодоводства</vt:lpstr>
      <vt:lpstr>Основные поставщики с/х роботов </vt:lpstr>
      <vt:lpstr>Технические сложности</vt:lpstr>
      <vt:lpstr>Rubion, Octinion (Бельгия)</vt:lpstr>
      <vt:lpstr>Fieldwork Robotics, SoSeRaH (Великобритания)</vt:lpstr>
      <vt:lpstr>University of Essex (Великобритания)</vt:lpstr>
      <vt:lpstr>AGROBOT, Driscoll’s (США)</vt:lpstr>
      <vt:lpstr>Advanced Farm Technologies (США)</vt:lpstr>
      <vt:lpstr>Sustainable packaging</vt:lpstr>
      <vt:lpstr>Xtend, StePac LA Ltd (Израиль)</vt:lpstr>
      <vt:lpstr>Xtend, StePac LA Ltd (Израиль)</vt:lpstr>
      <vt:lpstr>Xgo, StePac LA Ltd (Израиль)</vt:lpstr>
      <vt:lpstr>Университета Тафтса (США)</vt:lpstr>
      <vt:lpstr>Blueberry Vision 2, Unitec (Италия)</vt:lpstr>
      <vt:lpstr>Благодарю за внимание!</vt:lpstr>
    </vt:vector>
  </TitlesOfParts>
  <Manager/>
  <Company>Berry-Union.RU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Berry-Union.RU</dc:title>
  <dc:subject/>
  <dc:creator>Berry-Union.RU</dc:creator>
  <cp:keywords/>
  <dc:description/>
  <cp:lastModifiedBy>Ангелина Калинина</cp:lastModifiedBy>
  <cp:revision>47</cp:revision>
  <cp:lastPrinted>2017-09-01T08:27:00Z</cp:lastPrinted>
  <dcterms:created xsi:type="dcterms:W3CDTF">2017-08-31T15:35:35Z</dcterms:created>
  <dcterms:modified xsi:type="dcterms:W3CDTF">2020-02-24T17:04:17Z</dcterms:modified>
  <cp:category/>
</cp:coreProperties>
</file>